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6"/>
  </p:notesMasterIdLst>
  <p:handoutMasterIdLst>
    <p:handoutMasterId r:id="rId47"/>
  </p:handoutMasterIdLst>
  <p:sldIdLst>
    <p:sldId id="284" r:id="rId2"/>
    <p:sldId id="288" r:id="rId3"/>
    <p:sldId id="256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82" r:id="rId16"/>
    <p:sldId id="283" r:id="rId17"/>
    <p:sldId id="285" r:id="rId18"/>
    <p:sldId id="287" r:id="rId19"/>
    <p:sldId id="289" r:id="rId20"/>
    <p:sldId id="286" r:id="rId21"/>
    <p:sldId id="271" r:id="rId22"/>
    <p:sldId id="275" r:id="rId23"/>
    <p:sldId id="278" r:id="rId24"/>
    <p:sldId id="277" r:id="rId25"/>
    <p:sldId id="279" r:id="rId26"/>
    <p:sldId id="280" r:id="rId27"/>
    <p:sldId id="281" r:id="rId28"/>
    <p:sldId id="272" r:id="rId29"/>
    <p:sldId id="273" r:id="rId30"/>
    <p:sldId id="274" r:id="rId31"/>
    <p:sldId id="290" r:id="rId32"/>
    <p:sldId id="291" r:id="rId33"/>
    <p:sldId id="292" r:id="rId34"/>
    <p:sldId id="293" r:id="rId35"/>
    <p:sldId id="294" r:id="rId36"/>
    <p:sldId id="302" r:id="rId37"/>
    <p:sldId id="303" r:id="rId38"/>
    <p:sldId id="299" r:id="rId39"/>
    <p:sldId id="300" r:id="rId40"/>
    <p:sldId id="301" r:id="rId41"/>
    <p:sldId id="295" r:id="rId42"/>
    <p:sldId id="296" r:id="rId43"/>
    <p:sldId id="297" r:id="rId44"/>
    <p:sldId id="298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ovo" initials="l" lastIdx="1" clrIdx="0">
    <p:extLst>
      <p:ext uri="{19B8F6BF-5375-455C-9EA6-DF929625EA0E}">
        <p15:presenceInfo xmlns:p15="http://schemas.microsoft.com/office/powerpoint/2012/main" userId="lenov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DA37D80-6434-44D0-A028-1B22A696006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696" y="66"/>
      </p:cViewPr>
      <p:guideLst>
        <p:guide orient="horz" pos="2160"/>
        <p:guide pos="3840"/>
        <p:guide orient="horz" pos="39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2-12T23:02:03.486" idx="1">
    <p:pos x="10" y="10"/>
    <p:text/>
    <p:extLst>
      <p:ext uri="{C676402C-5697-4E1C-873F-D02D1690AC5C}">
        <p15:threadingInfo xmlns:p15="http://schemas.microsoft.com/office/powerpoint/2012/main" timeZoneBias="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C3787-D225-4F78-8E71-4DD8FC1EC8F1}" type="datetimeFigureOut">
              <a:rPr lang="en-US" smtClean="0"/>
              <a:t>2/12/2023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B2D29-8AC0-4FB1-933D-AD24ECC4354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5408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jpg>
</file>

<file path=ppt/media/image23.gif>
</file>

<file path=ppt/media/image24.jpg>
</file>

<file path=ppt/media/image25.gif>
</file>

<file path=ppt/media/image26.png>
</file>

<file path=ppt/media/image27.jpg>
</file>

<file path=ppt/media/image28.PNG>
</file>

<file path=ppt/media/image29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E625E-096F-494B-B7CE-A49E276A3A39}" type="datetimeFigureOut">
              <a:rPr lang="en-US" smtClean="0"/>
              <a:t>2/12/2023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A2C895-EB1C-4157-9E46-0DF3298BA9C2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668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2C895-EB1C-4157-9E46-0DF3298BA9C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237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rotWithShape="1">
          <a:gsLst>
            <a:gs pos="0">
              <a:schemeClr val="bg2"/>
            </a:gs>
            <a:gs pos="62000">
              <a:schemeClr val="bg2">
                <a:tint val="92000"/>
                <a:shade val="66000"/>
                <a:satMod val="110000"/>
                <a:lumMod val="80000"/>
              </a:schemeClr>
            </a:gs>
            <a:gs pos="100000">
              <a:schemeClr val="accent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 bwMode="invGray"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 bwMode="invGray"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 bwMode="invGray"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116" name="Rectangle 2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117" name="Rectangle 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 bwMode="invGray"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6" name="Rectangle 85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114" name="Rectangle 11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 bwMode="invGray"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79" name="Rectangle 78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1" name="Rectangle 80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 bwMode="invGray"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76" name="Rectangle 75"/>
              <p:cNvSpPr/>
              <p:nvPr/>
            </p:nvSpPr>
            <p:spPr bwMode="invGray"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77" name="Rectangle 76"/>
              <p:cNvSpPr/>
              <p:nvPr/>
            </p:nvSpPr>
            <p:spPr bwMode="invGray"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</p:grpSp>
        <p:sp>
          <p:nvSpPr>
            <p:cNvPr id="45" name="Freeform 44"/>
            <p:cNvSpPr/>
            <p:nvPr/>
          </p:nvSpPr>
          <p:spPr bwMode="invGray"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8" name="Freeform 47"/>
            <p:cNvSpPr/>
            <p:nvPr/>
          </p:nvSpPr>
          <p:spPr bwMode="invGray"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9" name="Freeform 48"/>
            <p:cNvSpPr/>
            <p:nvPr/>
          </p:nvSpPr>
          <p:spPr bwMode="invGray"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1" name="Freeform 50"/>
            <p:cNvSpPr/>
            <p:nvPr/>
          </p:nvSpPr>
          <p:spPr bwMode="invGray"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2" name="Freeform 51"/>
            <p:cNvSpPr/>
            <p:nvPr/>
          </p:nvSpPr>
          <p:spPr bwMode="invGray"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3" name="Hexagon 52"/>
            <p:cNvSpPr/>
            <p:nvPr/>
          </p:nvSpPr>
          <p:spPr bwMode="invGray"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4" name="Hexagon 53"/>
            <p:cNvSpPr/>
            <p:nvPr/>
          </p:nvSpPr>
          <p:spPr bwMode="invGray"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5" name="Hexagon 54"/>
            <p:cNvSpPr/>
            <p:nvPr/>
          </p:nvSpPr>
          <p:spPr bwMode="invGray"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6" name="Hexagon 55"/>
            <p:cNvSpPr/>
            <p:nvPr/>
          </p:nvSpPr>
          <p:spPr bwMode="invGray"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7" name="Hexagon 56"/>
            <p:cNvSpPr/>
            <p:nvPr/>
          </p:nvSpPr>
          <p:spPr bwMode="invGray"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8" name="Freeform 57"/>
            <p:cNvSpPr/>
            <p:nvPr/>
          </p:nvSpPr>
          <p:spPr bwMode="invGray"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9" name="Hexagon 58"/>
            <p:cNvSpPr/>
            <p:nvPr/>
          </p:nvSpPr>
          <p:spPr bwMode="invGray"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0" name="Hexagon 59"/>
            <p:cNvSpPr/>
            <p:nvPr/>
          </p:nvSpPr>
          <p:spPr bwMode="invGray"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1" name="Hexagon 60"/>
            <p:cNvSpPr/>
            <p:nvPr/>
          </p:nvSpPr>
          <p:spPr bwMode="invGray"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2" name="Hexagon 61"/>
            <p:cNvSpPr/>
            <p:nvPr/>
          </p:nvSpPr>
          <p:spPr bwMode="invGray"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3" name="Hexagon 62"/>
            <p:cNvSpPr/>
            <p:nvPr/>
          </p:nvSpPr>
          <p:spPr bwMode="invGray"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4" name="Hexagon 63"/>
            <p:cNvSpPr/>
            <p:nvPr/>
          </p:nvSpPr>
          <p:spPr bwMode="invGray"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5" name="Hexagon 64"/>
            <p:cNvSpPr/>
            <p:nvPr/>
          </p:nvSpPr>
          <p:spPr bwMode="invGray"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6" name="Hexagon 65"/>
            <p:cNvSpPr/>
            <p:nvPr/>
          </p:nvSpPr>
          <p:spPr bwMode="invGray"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7" name="Hexagon 66"/>
            <p:cNvSpPr/>
            <p:nvPr/>
          </p:nvSpPr>
          <p:spPr bwMode="invGray"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8" name="Freeform 67"/>
            <p:cNvSpPr/>
            <p:nvPr/>
          </p:nvSpPr>
          <p:spPr bwMode="invGray"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9" name="Freeform 68"/>
            <p:cNvSpPr/>
            <p:nvPr/>
          </p:nvSpPr>
          <p:spPr bwMode="invGray"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0" name="Rectangle 49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9" name="Rectangle 88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7" name="Rectangle 46"/>
          <p:cNvSpPr/>
          <p:nvPr/>
        </p:nvSpPr>
        <p:spPr bwMode="ltGray">
          <a:xfrm>
            <a:off x="6198795" y="-21511"/>
            <a:ext cx="46736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11154" y="2708476"/>
            <a:ext cx="4417807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 descr="An empty placeholder to add an image. Click on the placeholder and select the image that you wish to add"/>
          <p:cNvSpPr>
            <a:spLocks noGrp="1"/>
          </p:cNvSpPr>
          <p:nvPr>
            <p:ph type="pic" sz="quarter" idx="13" hasCustomPrompt="1"/>
          </p:nvPr>
        </p:nvSpPr>
        <p:spPr>
          <a:xfrm>
            <a:off x="1195939" y="2695635"/>
            <a:ext cx="4414838" cy="3551578"/>
          </a:xfrm>
        </p:spPr>
        <p:txBody>
          <a:bodyPr/>
          <a:lstStyle>
            <a:lvl1pPr marL="68580" indent="0">
              <a:buNone/>
              <a:defRPr/>
            </a:lvl1pPr>
          </a:lstStyle>
          <a:p>
            <a:r>
              <a:rPr lang="en-US" dirty="0"/>
              <a:t>Insert product photo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1154" y="4421081"/>
            <a:ext cx="4413071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98795" y="5719967"/>
            <a:ext cx="858221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071360" y="5719967"/>
            <a:ext cx="3775456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18325" y="1516829"/>
            <a:ext cx="28448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35FB4A4D-BEB3-42DE-8D0E-DB8F0B5DA3ED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47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A557D-1DB1-46C0-998A-94433545C341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1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1030147"/>
            <a:ext cx="1979271" cy="4780344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04395" y="1030147"/>
            <a:ext cx="7231605" cy="47803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A610B-0B0E-4C6C-A7A6-0853CA34DDCA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23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478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975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C144-8206-4C57-B7F2-12168FDC6C23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815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194" y="2900830"/>
            <a:ext cx="8849957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8194" y="4267201"/>
            <a:ext cx="8849956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C8FB8-1142-402E-8BCA-4DC30F103E56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0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89888" y="2313432"/>
            <a:ext cx="4559808" cy="34930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2313431"/>
            <a:ext cx="4559808" cy="34930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BCBAD-D360-40D3-A33A-B189CE27C2FB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45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2815" y="2316009"/>
            <a:ext cx="407619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961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2450" y="2316010"/>
            <a:ext cx="4074289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6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3471D-48A1-4899-AFFF-8ACC56D03BF3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5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513-7D68-4635-8489-06A9AFAAD13D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21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736AC-4807-4E91-B671-F9B91617C7B3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13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 bwMode="invGray"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 bwMode="invGray"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 bwMode="invGray"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5" name="Rectangle 2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6" name="Rectangle 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 bwMode="invGray"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2" name="Rectangle 81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 bwMode="invGray"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79" name="Rectangle 78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0" name="Rectangle 79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 bwMode="invGray"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76" name="Rectangle 75"/>
              <p:cNvSpPr/>
              <p:nvPr/>
            </p:nvSpPr>
            <p:spPr bwMode="invGray"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77" name="Rectangle 76"/>
              <p:cNvSpPr/>
              <p:nvPr/>
            </p:nvSpPr>
            <p:spPr bwMode="invGray"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</p:grpSp>
        <p:sp>
          <p:nvSpPr>
            <p:cNvPr id="47" name="Freeform 46"/>
            <p:cNvSpPr/>
            <p:nvPr/>
          </p:nvSpPr>
          <p:spPr bwMode="invGray"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8" name="Freeform 47"/>
            <p:cNvSpPr/>
            <p:nvPr/>
          </p:nvSpPr>
          <p:spPr bwMode="invGray"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9" name="Freeform 48"/>
            <p:cNvSpPr/>
            <p:nvPr/>
          </p:nvSpPr>
          <p:spPr bwMode="invGray"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0" name="Freeform 49"/>
            <p:cNvSpPr/>
            <p:nvPr/>
          </p:nvSpPr>
          <p:spPr bwMode="invGray"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1" name="Freeform 50"/>
            <p:cNvSpPr/>
            <p:nvPr/>
          </p:nvSpPr>
          <p:spPr bwMode="invGray"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2" name="Hexagon 51"/>
            <p:cNvSpPr/>
            <p:nvPr/>
          </p:nvSpPr>
          <p:spPr bwMode="invGray"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3" name="Hexagon 52"/>
            <p:cNvSpPr/>
            <p:nvPr/>
          </p:nvSpPr>
          <p:spPr bwMode="invGray"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4" name="Hexagon 53"/>
            <p:cNvSpPr/>
            <p:nvPr/>
          </p:nvSpPr>
          <p:spPr bwMode="invGray"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5" name="Hexagon 54"/>
            <p:cNvSpPr/>
            <p:nvPr/>
          </p:nvSpPr>
          <p:spPr bwMode="invGray"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6" name="Hexagon 55"/>
            <p:cNvSpPr/>
            <p:nvPr/>
          </p:nvSpPr>
          <p:spPr bwMode="invGray"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9" name="Freeform 58"/>
            <p:cNvSpPr/>
            <p:nvPr/>
          </p:nvSpPr>
          <p:spPr bwMode="invGray"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0" name="Hexagon 59"/>
            <p:cNvSpPr/>
            <p:nvPr/>
          </p:nvSpPr>
          <p:spPr bwMode="invGray"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2" name="Hexagon 61"/>
            <p:cNvSpPr/>
            <p:nvPr/>
          </p:nvSpPr>
          <p:spPr bwMode="invGray"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3" name="Hexagon 62"/>
            <p:cNvSpPr/>
            <p:nvPr/>
          </p:nvSpPr>
          <p:spPr bwMode="invGray"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4" name="Hexagon 63"/>
            <p:cNvSpPr/>
            <p:nvPr/>
          </p:nvSpPr>
          <p:spPr bwMode="invGray"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5" name="Hexagon 64"/>
            <p:cNvSpPr/>
            <p:nvPr/>
          </p:nvSpPr>
          <p:spPr bwMode="invGray"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6" name="Hexagon 65"/>
            <p:cNvSpPr/>
            <p:nvPr/>
          </p:nvSpPr>
          <p:spPr bwMode="invGray"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7" name="Hexagon 66"/>
            <p:cNvSpPr/>
            <p:nvPr/>
          </p:nvSpPr>
          <p:spPr bwMode="invGray"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8" name="Hexagon 67"/>
            <p:cNvSpPr/>
            <p:nvPr/>
          </p:nvSpPr>
          <p:spPr bwMode="invGray"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9" name="Hexagon 68"/>
            <p:cNvSpPr/>
            <p:nvPr/>
          </p:nvSpPr>
          <p:spPr bwMode="invGray"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70" name="Freeform 69"/>
            <p:cNvSpPr/>
            <p:nvPr/>
          </p:nvSpPr>
          <p:spPr bwMode="invGray"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71" name="Freeform 70"/>
            <p:cNvSpPr/>
            <p:nvPr/>
          </p:nvSpPr>
          <p:spPr bwMode="invGray"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7" name="Rectangle 56"/>
          <p:cNvSpPr/>
          <p:nvPr/>
        </p:nvSpPr>
        <p:spPr bwMode="ltGray"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8" name="Rectangle 57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1" name="Rectangle 60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9777" y="2657435"/>
            <a:ext cx="4406096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7859" y="856527"/>
            <a:ext cx="4120587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5456" y="4136994"/>
            <a:ext cx="4398379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DBCC-10C7-4CB5-9734-C5542D870FBB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96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 bwMode="invGray"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 bwMode="invGray"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 bwMode="invGray"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8" name="Rectangle 2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9" name="Rectangle 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 bwMode="invGray"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5" name="Rectangle 84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6" name="Rectangle 85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 bwMode="invGray"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2" name="Rectangle 81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 bwMode="invGray"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79" name="Rectangle 78"/>
              <p:cNvSpPr/>
              <p:nvPr/>
            </p:nvSpPr>
            <p:spPr bwMode="invGray"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80" name="Rectangle 79"/>
              <p:cNvSpPr/>
              <p:nvPr/>
            </p:nvSpPr>
            <p:spPr bwMode="invGray"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</p:grpSp>
        <p:sp>
          <p:nvSpPr>
            <p:cNvPr id="46" name="Freeform 45"/>
            <p:cNvSpPr/>
            <p:nvPr/>
          </p:nvSpPr>
          <p:spPr bwMode="invGray"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7" name="Freeform 46"/>
            <p:cNvSpPr/>
            <p:nvPr/>
          </p:nvSpPr>
          <p:spPr bwMode="invGray"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8" name="Freeform 47"/>
            <p:cNvSpPr/>
            <p:nvPr/>
          </p:nvSpPr>
          <p:spPr bwMode="invGray"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9" name="Freeform 48"/>
            <p:cNvSpPr/>
            <p:nvPr/>
          </p:nvSpPr>
          <p:spPr bwMode="invGray"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0" name="Freeform 49"/>
            <p:cNvSpPr/>
            <p:nvPr/>
          </p:nvSpPr>
          <p:spPr bwMode="invGray"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1" name="Hexagon 50"/>
            <p:cNvSpPr/>
            <p:nvPr/>
          </p:nvSpPr>
          <p:spPr bwMode="invGray"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2" name="Hexagon 51"/>
            <p:cNvSpPr/>
            <p:nvPr/>
          </p:nvSpPr>
          <p:spPr bwMode="invGray"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0" name="Hexagon 59"/>
            <p:cNvSpPr/>
            <p:nvPr/>
          </p:nvSpPr>
          <p:spPr bwMode="invGray"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1" name="Hexagon 60"/>
            <p:cNvSpPr/>
            <p:nvPr/>
          </p:nvSpPr>
          <p:spPr bwMode="invGray"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2" name="Hexagon 61"/>
            <p:cNvSpPr/>
            <p:nvPr/>
          </p:nvSpPr>
          <p:spPr bwMode="invGray"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3" name="Freeform 62"/>
            <p:cNvSpPr/>
            <p:nvPr/>
          </p:nvSpPr>
          <p:spPr bwMode="invGray"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4" name="Hexagon 63"/>
            <p:cNvSpPr/>
            <p:nvPr/>
          </p:nvSpPr>
          <p:spPr bwMode="invGray"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5" name="Hexagon 64"/>
            <p:cNvSpPr/>
            <p:nvPr/>
          </p:nvSpPr>
          <p:spPr bwMode="invGray"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6" name="Hexagon 65"/>
            <p:cNvSpPr/>
            <p:nvPr/>
          </p:nvSpPr>
          <p:spPr bwMode="invGray"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7" name="Hexagon 66"/>
            <p:cNvSpPr/>
            <p:nvPr/>
          </p:nvSpPr>
          <p:spPr bwMode="invGray"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8" name="Hexagon 67"/>
            <p:cNvSpPr/>
            <p:nvPr/>
          </p:nvSpPr>
          <p:spPr bwMode="invGray"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9" name="Hexagon 68"/>
            <p:cNvSpPr/>
            <p:nvPr/>
          </p:nvSpPr>
          <p:spPr bwMode="invGray"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70" name="Hexagon 69"/>
            <p:cNvSpPr/>
            <p:nvPr/>
          </p:nvSpPr>
          <p:spPr bwMode="invGray"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71" name="Hexagon 70"/>
            <p:cNvSpPr/>
            <p:nvPr/>
          </p:nvSpPr>
          <p:spPr bwMode="invGray"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72" name="Hexagon 71"/>
            <p:cNvSpPr/>
            <p:nvPr/>
          </p:nvSpPr>
          <p:spPr bwMode="invGray"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73" name="Freeform 72"/>
            <p:cNvSpPr/>
            <p:nvPr/>
          </p:nvSpPr>
          <p:spPr bwMode="invGray"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74" name="Freeform 73"/>
            <p:cNvSpPr/>
            <p:nvPr/>
          </p:nvSpPr>
          <p:spPr bwMode="invGray"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1" name="Rectangle 100"/>
          <p:cNvSpPr/>
          <p:nvPr/>
        </p:nvSpPr>
        <p:spPr bwMode="ltGray"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2" name="Rectangle 101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5" name="Rectangle 104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565" y="2660904"/>
            <a:ext cx="4401312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340278" y="693795"/>
            <a:ext cx="4479497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2841" y="4133089"/>
            <a:ext cx="4400764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46AD-5C1D-4E35-A3CE-CF8952DE9936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15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 bwMode="invGray">
          <a:xfrm>
            <a:off x="-506608" y="0"/>
            <a:ext cx="13243109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 bwMode="invGray"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 bwMode="invGray"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114" name="Rectangle 2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115" name="Rectangle 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 bwMode="invGray"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111" name="Rectangle 110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112" name="Rectangle 111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 bwMode="invGray"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108" name="Rectangle 107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  <p:sp>
              <p:nvSpPr>
                <p:cNvPr id="109" name="Rectangle 108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 dirty="0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 bwMode="invGray"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105" name="Rectangle 104"/>
              <p:cNvSpPr/>
              <p:nvPr/>
            </p:nvSpPr>
            <p:spPr bwMode="invGray"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106" name="Rectangle 105"/>
              <p:cNvSpPr/>
              <p:nvPr/>
            </p:nvSpPr>
            <p:spPr bwMode="invGray"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</p:grpSp>
        <p:sp>
          <p:nvSpPr>
            <p:cNvPr id="44" name="Freeform 43"/>
            <p:cNvSpPr/>
            <p:nvPr/>
          </p:nvSpPr>
          <p:spPr bwMode="invGray"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5" name="Freeform 44"/>
            <p:cNvSpPr/>
            <p:nvPr/>
          </p:nvSpPr>
          <p:spPr bwMode="invGray"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6" name="Freeform 45"/>
            <p:cNvSpPr/>
            <p:nvPr/>
          </p:nvSpPr>
          <p:spPr bwMode="invGray"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7" name="Freeform 46"/>
            <p:cNvSpPr/>
            <p:nvPr/>
          </p:nvSpPr>
          <p:spPr bwMode="invGray"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49" name="Freeform 48"/>
            <p:cNvSpPr/>
            <p:nvPr/>
          </p:nvSpPr>
          <p:spPr bwMode="invGray"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0" name="Hexagon 49"/>
            <p:cNvSpPr/>
            <p:nvPr/>
          </p:nvSpPr>
          <p:spPr bwMode="invGray"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1" name="Hexagon 50"/>
            <p:cNvSpPr/>
            <p:nvPr/>
          </p:nvSpPr>
          <p:spPr bwMode="invGray"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2" name="Hexagon 51"/>
            <p:cNvSpPr/>
            <p:nvPr/>
          </p:nvSpPr>
          <p:spPr bwMode="invGray"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3" name="Hexagon 52"/>
            <p:cNvSpPr/>
            <p:nvPr/>
          </p:nvSpPr>
          <p:spPr bwMode="invGray"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4" name="Hexagon 53"/>
            <p:cNvSpPr/>
            <p:nvPr/>
          </p:nvSpPr>
          <p:spPr bwMode="invGray"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5" name="Freeform 54"/>
            <p:cNvSpPr/>
            <p:nvPr/>
          </p:nvSpPr>
          <p:spPr bwMode="invGray"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6" name="Hexagon 55"/>
            <p:cNvSpPr/>
            <p:nvPr/>
          </p:nvSpPr>
          <p:spPr bwMode="invGray"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7" name="Hexagon 56"/>
            <p:cNvSpPr/>
            <p:nvPr/>
          </p:nvSpPr>
          <p:spPr bwMode="invGray"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8" name="Hexagon 57"/>
            <p:cNvSpPr/>
            <p:nvPr/>
          </p:nvSpPr>
          <p:spPr bwMode="invGray"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9" name="Hexagon 58"/>
            <p:cNvSpPr/>
            <p:nvPr/>
          </p:nvSpPr>
          <p:spPr bwMode="invGray"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60" name="Hexagon 59"/>
            <p:cNvSpPr/>
            <p:nvPr/>
          </p:nvSpPr>
          <p:spPr bwMode="invGray"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95" name="Hexagon 94"/>
            <p:cNvSpPr/>
            <p:nvPr/>
          </p:nvSpPr>
          <p:spPr bwMode="invGray"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96" name="Hexagon 95"/>
            <p:cNvSpPr/>
            <p:nvPr/>
          </p:nvSpPr>
          <p:spPr bwMode="invGray"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97" name="Hexagon 96"/>
            <p:cNvSpPr/>
            <p:nvPr/>
          </p:nvSpPr>
          <p:spPr bwMode="invGray"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98" name="Hexagon 97"/>
            <p:cNvSpPr/>
            <p:nvPr/>
          </p:nvSpPr>
          <p:spPr bwMode="invGray"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99" name="Freeform 98"/>
            <p:cNvSpPr/>
            <p:nvPr/>
          </p:nvSpPr>
          <p:spPr bwMode="invGray"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00" name="Freeform 99"/>
            <p:cNvSpPr/>
            <p:nvPr/>
          </p:nvSpPr>
          <p:spPr bwMode="invGray"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609600" y="333488"/>
            <a:ext cx="109728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0" name="Rectangle 69"/>
          <p:cNvSpPr/>
          <p:nvPr/>
        </p:nvSpPr>
        <p:spPr>
          <a:xfrm>
            <a:off x="6081656" y="-21511"/>
            <a:ext cx="4905488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1" name="Rectangle 70"/>
          <p:cNvSpPr/>
          <p:nvPr/>
        </p:nvSpPr>
        <p:spPr bwMode="ltGray"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1320" y="1027664"/>
            <a:ext cx="93663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1323" y="2323652"/>
            <a:ext cx="939097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88597" y="5852161"/>
            <a:ext cx="4669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98795" y="224492"/>
            <a:ext cx="17762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EFEFE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96517" y="22449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EFEFE"/>
                </a:solidFill>
              </a:defRPr>
            </a:lvl1pPr>
          </a:lstStyle>
          <a:p>
            <a:fld id="{EED287B1-10B2-498E-AB88-8F08CA169E5C}" type="datetime1">
              <a:rPr lang="en-US" smtClean="0"/>
              <a:pPr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59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75054" indent="-28575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anose="05020102010507070707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892808" indent="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864" userDrawn="1">
          <p15:clr>
            <a:srgbClr val="F26B43"/>
          </p15:clr>
        </p15:guide>
        <p15:guide id="3" pos="67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9072" y="155003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fr" b="1" dirty="0"/>
              <a:t>Client pour Dolibarr Mobile</a:t>
            </a:r>
            <a:endParaRPr lang="fr" sz="8000" b="1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22653" y="4325112"/>
            <a:ext cx="6269347" cy="1021498"/>
          </a:xfrm>
        </p:spPr>
        <p:txBody>
          <a:bodyPr rtlCol="0">
            <a:noAutofit/>
          </a:bodyPr>
          <a:lstStyle/>
          <a:p>
            <a:pPr rtl="0"/>
            <a:r>
              <a:rPr lang="fr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Emmanuel akodegbe</a:t>
            </a:r>
          </a:p>
          <a:p>
            <a:pPr rtl="0"/>
            <a:r>
              <a:rPr lang="fr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Aminata Deme</a:t>
            </a:r>
          </a:p>
          <a:p>
            <a:pPr rtl="0"/>
            <a:r>
              <a:rPr lang="fr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Mame mbaye kane</a:t>
            </a:r>
          </a:p>
          <a:p>
            <a:pPr rtl="0"/>
            <a:r>
              <a:rPr lang="fr-FR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</a:t>
            </a:r>
            <a:r>
              <a:rPr lang="fr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okhna Anta mbacke</a:t>
            </a:r>
          </a:p>
        </p:txBody>
      </p:sp>
      <p:pic>
        <p:nvPicPr>
          <p:cNvPr id="5" name="Image 4" descr="Image contenant un bâtiment, un siège, un banc, un côté&#10;&#10;Description générée automatiquement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68FBB9D-3660-6FEB-C1D7-D32C9E30CD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74"/>
          <a:stretch/>
        </p:blipFill>
        <p:spPr>
          <a:xfrm>
            <a:off x="452387" y="607318"/>
            <a:ext cx="11049802" cy="587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496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BCB849E-75F4-452E-0559-95E2C606CD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42"/>
          <a:stretch/>
        </p:blipFill>
        <p:spPr>
          <a:xfrm>
            <a:off x="442410" y="1381225"/>
            <a:ext cx="11307180" cy="5289082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9D16BE2-9F4D-B7F6-47B5-60E7DCCEAE69}"/>
              </a:ext>
            </a:extLst>
          </p:cNvPr>
          <p:cNvSpPr txBox="1"/>
          <p:nvPr/>
        </p:nvSpPr>
        <p:spPr>
          <a:xfrm>
            <a:off x="971800" y="311033"/>
            <a:ext cx="75561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puis cliquez sur </a:t>
            </a:r>
            <a:r>
              <a:rPr lang="fr-FR" sz="2800" b="1" i="0" dirty="0" err="1">
                <a:solidFill>
                  <a:srgbClr val="1C1D1F"/>
                </a:solidFill>
                <a:effectLst/>
                <a:latin typeface="udemy sans"/>
              </a:rPr>
              <a:t>Create</a:t>
            </a: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 </a:t>
            </a:r>
            <a:r>
              <a:rPr lang="fr-FR" sz="2800" b="1" i="0" dirty="0" err="1">
                <a:solidFill>
                  <a:srgbClr val="1C1D1F"/>
                </a:solidFill>
                <a:effectLst/>
                <a:latin typeface="udemy sans"/>
              </a:rPr>
              <a:t>virtual</a:t>
            </a: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 </a:t>
            </a:r>
            <a:r>
              <a:rPr lang="fr-FR" sz="2800" b="1" i="0" dirty="0" err="1">
                <a:solidFill>
                  <a:srgbClr val="1C1D1F"/>
                </a:solidFill>
                <a:effectLst/>
                <a:latin typeface="udemy sans"/>
              </a:rPr>
              <a:t>Device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3685690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91E4B3B6-739F-4463-EF01-A07F60755BB1}"/>
              </a:ext>
            </a:extLst>
          </p:cNvPr>
          <p:cNvSpPr txBox="1"/>
          <p:nvPr/>
        </p:nvSpPr>
        <p:spPr>
          <a:xfrm>
            <a:off x="401855" y="178415"/>
            <a:ext cx="99838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et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ajoutez celle de votre choix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. Vous devrez surement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télécharger une version Android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 pour que cette dernière puisse être crée.</a:t>
            </a:r>
            <a:endParaRPr lang="fr-FR" sz="24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E8890AA-CDDD-4A8C-E17A-A3851680C5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03"/>
          <a:stretch/>
        </p:blipFill>
        <p:spPr>
          <a:xfrm>
            <a:off x="680988" y="1109700"/>
            <a:ext cx="9800924" cy="452177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FDCB50DE-1E23-56B9-EB56-2EDADA6E9990}"/>
              </a:ext>
            </a:extLst>
          </p:cNvPr>
          <p:cNvSpPr txBox="1"/>
          <p:nvPr/>
        </p:nvSpPr>
        <p:spPr>
          <a:xfrm>
            <a:off x="680988" y="5631474"/>
            <a:ext cx="1068324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Vous pourrez désormais la </a:t>
            </a: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lancer en appuyant sur le bouton </a:t>
            </a:r>
            <a:r>
              <a:rPr lang="fr-FR" sz="2800" b="1" i="0" dirty="0" err="1">
                <a:solidFill>
                  <a:srgbClr val="1C1D1F"/>
                </a:solidFill>
                <a:effectLst/>
                <a:latin typeface="udemy sans"/>
              </a:rPr>
              <a:t>play</a:t>
            </a: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 du </a:t>
            </a:r>
            <a:r>
              <a:rPr lang="fr-FR" sz="2800" b="1" i="0" dirty="0" err="1">
                <a:solidFill>
                  <a:srgbClr val="1C1D1F"/>
                </a:solidFill>
                <a:effectLst/>
                <a:latin typeface="udemy sans"/>
              </a:rPr>
              <a:t>avd</a:t>
            </a: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 manager.</a:t>
            </a:r>
            <a:endParaRPr lang="fr-FR" sz="2800" b="0" i="0" dirty="0">
              <a:solidFill>
                <a:srgbClr val="1C1D1F"/>
              </a:solidFill>
              <a:effectLst/>
              <a:latin typeface="udemy sans"/>
            </a:endParaRPr>
          </a:p>
        </p:txBody>
      </p:sp>
    </p:spTree>
    <p:extLst>
      <p:ext uri="{BB962C8B-B14F-4D97-AF65-F5344CB8AC3E}">
        <p14:creationId xmlns:p14="http://schemas.microsoft.com/office/powerpoint/2010/main" val="2825189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E028A9-78DA-9021-216A-05C92E4CF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Ajout de Flutter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318B75-E4FE-E67A-E4C1-DE363C5C3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227" y="3013200"/>
            <a:ext cx="10799545" cy="2781701"/>
          </a:xfrm>
        </p:spPr>
        <p:txBody>
          <a:bodyPr>
            <a:normAutofit/>
          </a:bodyPr>
          <a:lstStyle/>
          <a:p>
            <a:pPr algn="l"/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Nous avons donc installé pas mal de choses mais toujours pas le SDK de Flutter. </a:t>
            </a:r>
            <a:b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</a:br>
            <a:endParaRPr lang="fr-FR" sz="2800" b="0" i="0" dirty="0">
              <a:solidFill>
                <a:srgbClr val="1C1D1F"/>
              </a:solidFill>
              <a:effectLst/>
              <a:latin typeface="udemy sans"/>
            </a:endParaRPr>
          </a:p>
          <a:p>
            <a:pPr algn="l"/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Rendons nous donc sur la </a:t>
            </a: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page magique de flutter dev</a:t>
            </a:r>
          </a:p>
        </p:txBody>
      </p:sp>
    </p:spTree>
    <p:extLst>
      <p:ext uri="{BB962C8B-B14F-4D97-AF65-F5344CB8AC3E}">
        <p14:creationId xmlns:p14="http://schemas.microsoft.com/office/powerpoint/2010/main" val="363532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C1BA1DF-F211-0DD6-E888-412047DA0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35" r="1316" b="6947"/>
          <a:stretch/>
        </p:blipFill>
        <p:spPr>
          <a:xfrm>
            <a:off x="264694" y="89181"/>
            <a:ext cx="11662611" cy="525284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B15D14AF-AAE4-5D7A-D3FA-4865CA7ACEE5}"/>
              </a:ext>
            </a:extLst>
          </p:cNvPr>
          <p:cNvSpPr txBox="1"/>
          <p:nvPr/>
        </p:nvSpPr>
        <p:spPr>
          <a:xfrm>
            <a:off x="499711" y="5342021"/>
            <a:ext cx="1142759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puis cliquons sur le </a:t>
            </a:r>
            <a:r>
              <a:rPr lang="fr-FR" sz="2800" b="1" dirty="0" err="1">
                <a:solidFill>
                  <a:srgbClr val="1C1D1F"/>
                </a:solidFill>
                <a:latin typeface="udemy sans"/>
              </a:rPr>
              <a:t>G</a:t>
            </a:r>
            <a:r>
              <a:rPr lang="fr-FR" sz="2800" b="1" i="0" dirty="0" err="1">
                <a:solidFill>
                  <a:srgbClr val="1C1D1F"/>
                </a:solidFill>
                <a:effectLst/>
                <a:latin typeface="udemy sans"/>
              </a:rPr>
              <a:t>et</a:t>
            </a: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 </a:t>
            </a:r>
            <a:r>
              <a:rPr lang="fr-FR" sz="2800" b="1" i="0" dirty="0" err="1">
                <a:solidFill>
                  <a:srgbClr val="1C1D1F"/>
                </a:solidFill>
                <a:effectLst/>
                <a:latin typeface="udemy sans"/>
              </a:rPr>
              <a:t>started</a:t>
            </a:r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, vous aurez </a:t>
            </a: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ainsi la possibilité de choisir votre système d'exploitation</a:t>
            </a:r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. Nous allons ici faire un setup général qui conviendra à tous, car nous avons déjà installé des éléments spécifiques.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4066331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A994F6-7E9D-6FCE-4A34-398584E9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Téléchargement de Flutter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FB32BC-C99E-EB58-788E-037542CB9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644" y="2401368"/>
            <a:ext cx="10634351" cy="3999431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Une fois que vous avez bien choisi votre système d'exploitation, nous pouvons ainsi télécharger "Enfin" ce fameux SDK de Flutter, cliquez donc sur le bouton et laissez le se télécharger.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Pour Windows: </a:t>
            </a:r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Dézippez le et placez le dossier dézippé à l'endroit de votre choix.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Pour Mac: </a:t>
            </a:r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le dossier devrait se défi-per automatiquement, placez le ensuite à l'endroit de votre choix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2800" b="1" i="0" dirty="0">
                <a:solidFill>
                  <a:srgbClr val="1C1D1F"/>
                </a:solidFill>
                <a:effectLst/>
                <a:latin typeface="udemy sans"/>
              </a:rPr>
              <a:t>Pour Linux: </a:t>
            </a:r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le fichier sera lui aussi dézippé, vous n'aurez </a:t>
            </a:r>
            <a:r>
              <a:rPr lang="fr-FR" sz="2800" dirty="0">
                <a:solidFill>
                  <a:srgbClr val="1C1D1F"/>
                </a:solidFill>
                <a:latin typeface="udemy sans"/>
              </a:rPr>
              <a:t>plus qu'a le déplacer.</a:t>
            </a:r>
          </a:p>
        </p:txBody>
      </p:sp>
    </p:spTree>
    <p:extLst>
      <p:ext uri="{BB962C8B-B14F-4D97-AF65-F5344CB8AC3E}">
        <p14:creationId xmlns:p14="http://schemas.microsoft.com/office/powerpoint/2010/main" val="195744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0E6446-1D2A-0772-595D-AFA3EA73C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105" y="731829"/>
            <a:ext cx="9366325" cy="1143000"/>
          </a:xfrm>
        </p:spPr>
        <p:txBody>
          <a:bodyPr>
            <a:normAutofit fontScale="90000"/>
          </a:bodyPr>
          <a:lstStyle/>
          <a:p>
            <a:r>
              <a:rPr lang="fr-FR" dirty="0"/>
              <a:t>Mise à jour du chemin PATH (Windows)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DEA186-FDA9-03B3-DD83-59963E8C6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2105" y="1982405"/>
            <a:ext cx="10905424" cy="433136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Pour pouvoir utiliser Flutter dans la console Windows classique:</a:t>
            </a:r>
          </a:p>
          <a:p>
            <a:pPr algn="l">
              <a:buFont typeface="+mj-lt"/>
              <a:buAutoNum type="arabicPeriod"/>
            </a:pP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Dans la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barre de démarrage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, cherchez: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 modifiez vos variables d'environnement</a:t>
            </a:r>
          </a:p>
          <a:p>
            <a:pPr algn="l">
              <a:buFont typeface="+mj-lt"/>
              <a:buAutoNum type="arabicPeriod"/>
            </a:pP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Sélectionnez la variable Path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. Vous devriez avoir déjà une variable existante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. Utilisez un point virgule (;) a la fin de cette variable pour ajouter le chemin de flutter</a:t>
            </a:r>
          </a:p>
          <a:p>
            <a:pPr algn="l">
              <a:buFont typeface="+mj-lt"/>
              <a:buAutoNum type="arabicPeriod"/>
            </a:pP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Retournez dans votre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dossier Flutter et entrez dans le dossier bin</a:t>
            </a:r>
          </a:p>
          <a:p>
            <a:pPr algn="l">
              <a:buFont typeface="+mj-lt"/>
              <a:buAutoNum type="arabicPeriod"/>
            </a:pP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Copiez ce chemin et collez 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le après le point virgule</a:t>
            </a:r>
          </a:p>
          <a:p>
            <a:pPr algn="l">
              <a:buFont typeface="+mj-lt"/>
              <a:buAutoNum type="arabicPeriod"/>
            </a:pP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Si une console est en route </a:t>
            </a:r>
            <a:r>
              <a:rPr lang="fr-FR" sz="2400" b="1" dirty="0" err="1">
                <a:solidFill>
                  <a:srgbClr val="1C1D1F"/>
                </a:solidFill>
                <a:latin typeface="udemy sans"/>
              </a:rPr>
              <a:t>P</a:t>
            </a:r>
            <a:r>
              <a:rPr lang="fr-FR" sz="2400" b="1" i="0" dirty="0" err="1">
                <a:solidFill>
                  <a:srgbClr val="1C1D1F"/>
                </a:solidFill>
                <a:effectLst/>
                <a:latin typeface="udemy sans"/>
              </a:rPr>
              <a:t>owershell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 ou autre, fermez la et réouvrez la</a:t>
            </a:r>
          </a:p>
          <a:p>
            <a:pPr algn="l">
              <a:buFont typeface="+mj-lt"/>
              <a:buAutoNum type="arabicPeriod"/>
            </a:pP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Tapez flutter dans la ligne de commande</a:t>
            </a:r>
          </a:p>
          <a:p>
            <a:pPr algn="l">
              <a:buFont typeface="+mj-lt"/>
              <a:buAutoNum type="arabicPeriod"/>
            </a:pP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Un texte </a:t>
            </a:r>
            <a:r>
              <a:rPr lang="fr-FR" sz="2400" b="1" i="0" dirty="0" err="1">
                <a:solidFill>
                  <a:srgbClr val="1C1D1F"/>
                </a:solidFill>
                <a:effectLst/>
                <a:latin typeface="udemy sans"/>
              </a:rPr>
              <a:t>welcome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 to flutter 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devrait apparaître</a:t>
            </a:r>
          </a:p>
          <a:p>
            <a:pPr algn="l">
              <a:buFont typeface="+mj-lt"/>
              <a:buAutoNum type="arabicPeriod"/>
            </a:pP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Nous pourrons lancer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flutter </a:t>
            </a:r>
            <a:r>
              <a:rPr lang="fr-FR" sz="2400" b="1" i="0" dirty="0" err="1">
                <a:solidFill>
                  <a:srgbClr val="1C1D1F"/>
                </a:solidFill>
                <a:effectLst/>
                <a:latin typeface="udemy sans"/>
              </a:rPr>
              <a:t>doctor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 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juste après</a:t>
            </a:r>
          </a:p>
          <a:p>
            <a:pPr marL="0" indent="0">
              <a:buNone/>
            </a:pP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705530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544872-59AA-5BC0-0B7F-786C14F9B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1207" y="2271561"/>
            <a:ext cx="8825658" cy="1610669"/>
          </a:xfrm>
        </p:spPr>
        <p:txBody>
          <a:bodyPr>
            <a:normAutofit fontScale="90000"/>
          </a:bodyPr>
          <a:lstStyle/>
          <a:p>
            <a:r>
              <a:rPr lang="fr-FR" dirty="0"/>
              <a:t>HEBERGEMENT DU SITE </a:t>
            </a:r>
            <a:br>
              <a:rPr lang="fr-FR" dirty="0"/>
            </a:br>
            <a:r>
              <a:rPr lang="fr-FR" dirty="0"/>
              <a:t>DOLIBARR</a:t>
            </a:r>
          </a:p>
        </p:txBody>
      </p:sp>
    </p:spTree>
    <p:extLst>
      <p:ext uri="{BB962C8B-B14F-4D97-AF65-F5344CB8AC3E}">
        <p14:creationId xmlns:p14="http://schemas.microsoft.com/office/powerpoint/2010/main" val="3971921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35265D76-700D-3EEF-45F8-5B8D00F013A7}"/>
              </a:ext>
            </a:extLst>
          </p:cNvPr>
          <p:cNvSpPr txBox="1"/>
          <p:nvPr/>
        </p:nvSpPr>
        <p:spPr>
          <a:xfrm>
            <a:off x="766482" y="2300401"/>
            <a:ext cx="4262718" cy="286232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Nous avons choisit d’</a:t>
            </a:r>
            <a:r>
              <a:rPr lang="fr-FR" dirty="0" err="1"/>
              <a:t>heberger</a:t>
            </a:r>
            <a:r>
              <a:rPr lang="fr-FR" dirty="0"/>
              <a:t> notre </a:t>
            </a:r>
            <a:r>
              <a:rPr lang="fr-FR" dirty="0" err="1"/>
              <a:t>dolibarr</a:t>
            </a:r>
            <a:r>
              <a:rPr lang="fr-FR" dirty="0"/>
              <a:t> sur le server </a:t>
            </a:r>
            <a:r>
              <a:rPr lang="fr-FR" dirty="0" err="1"/>
              <a:t>Dreamnix</a:t>
            </a:r>
            <a:r>
              <a:rPr lang="fr-FR" dirty="0"/>
              <a:t>. Nous avons aussi </a:t>
            </a:r>
            <a:r>
              <a:rPr lang="fr-FR" dirty="0" err="1"/>
              <a:t>heberger</a:t>
            </a:r>
            <a:r>
              <a:rPr lang="fr-FR" dirty="0"/>
              <a:t> la base de données et installer le </a:t>
            </a:r>
            <a:r>
              <a:rPr lang="fr-FR" dirty="0" err="1"/>
              <a:t>Dolibarr</a:t>
            </a:r>
            <a:r>
              <a:rPr lang="fr-FR" dirty="0"/>
              <a:t> comme appris en classe.</a:t>
            </a:r>
          </a:p>
          <a:p>
            <a:r>
              <a:rPr lang="fr-FR" dirty="0"/>
              <a:t>Vous pouvez y accéder grâce à l’url suivant :</a:t>
            </a:r>
          </a:p>
          <a:p>
            <a:r>
              <a:rPr lang="fr-FR" dirty="0"/>
              <a:t>http://dolibarrproject-001-site1.ftempurl.com/htdocs/</a:t>
            </a:r>
          </a:p>
          <a:p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A4D5805-3E19-A3EE-D3C0-F828E1EC34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64" b="9196"/>
          <a:stretch/>
        </p:blipFill>
        <p:spPr>
          <a:xfrm>
            <a:off x="5029200" y="0"/>
            <a:ext cx="716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75E25C8-E980-A227-F505-D200C37602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50" r="404" b="18416"/>
          <a:stretch/>
        </p:blipFill>
        <p:spPr>
          <a:xfrm>
            <a:off x="0" y="0"/>
            <a:ext cx="122906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23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DCCFE2-F0F5-803E-8697-D08ACE8F9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379" y="785617"/>
            <a:ext cx="9366325" cy="1143000"/>
          </a:xfrm>
        </p:spPr>
        <p:txBody>
          <a:bodyPr>
            <a:normAutofit fontScale="90000"/>
          </a:bodyPr>
          <a:lstStyle/>
          <a:p>
            <a:r>
              <a:rPr lang="fr-FR" dirty="0"/>
              <a:t>RESUME DE LA SEMAINE DU 30 JANVIER  AU 5 FEVRIER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8BAAF6-B563-AB0C-0150-5F97D6A8C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0511" y="2337099"/>
            <a:ext cx="9390977" cy="3508977"/>
          </a:xfrm>
        </p:spPr>
        <p:txBody>
          <a:bodyPr>
            <a:normAutofit fontScale="62500" lnSpcReduction="20000"/>
          </a:bodyPr>
          <a:lstStyle/>
          <a:p>
            <a:r>
              <a:rPr lang="fr-FR" sz="2600" dirty="0"/>
              <a:t>On a pu tous installer l’environnement de flutter</a:t>
            </a:r>
          </a:p>
          <a:p>
            <a:r>
              <a:rPr lang="fr-FR" sz="2600" dirty="0"/>
              <a:t>Nous sommes parvenue à héberger notre site </a:t>
            </a:r>
            <a:r>
              <a:rPr lang="fr-FR" sz="2600" dirty="0" err="1"/>
              <a:t>dolibarr</a:t>
            </a:r>
            <a:endParaRPr lang="fr-FR" sz="2600" dirty="0"/>
          </a:p>
          <a:p>
            <a:r>
              <a:rPr lang="fr-FR" sz="2600" dirty="0"/>
              <a:t>(http://dolibarrproject-001-site1.ftempurl.com/htdocs/) </a:t>
            </a:r>
          </a:p>
          <a:p>
            <a:pPr marL="68580" indent="0">
              <a:buNone/>
            </a:pPr>
            <a:r>
              <a:rPr lang="fr-FR" sz="2600" dirty="0"/>
              <a:t> et la base de donnée </a:t>
            </a:r>
            <a:r>
              <a:rPr lang="fr-FR" sz="2600" dirty="0" err="1"/>
              <a:t>dolibarr</a:t>
            </a:r>
            <a:endParaRPr lang="fr-FR" sz="2600" dirty="0"/>
          </a:p>
          <a:p>
            <a:r>
              <a:rPr lang="fr-FR" sz="2600" dirty="0"/>
              <a:t>Mais pour la connexion avec clé pour l’API REST , nous avons eu quelques soucis  , cela marche en local mais ne marche pas pour le </a:t>
            </a:r>
            <a:r>
              <a:rPr lang="fr-FR" sz="2600" dirty="0" err="1"/>
              <a:t>dolibarr</a:t>
            </a:r>
            <a:r>
              <a:rPr lang="fr-FR" sz="2600" dirty="0"/>
              <a:t> hébergé(</a:t>
            </a:r>
            <a:r>
              <a:rPr lang="fr-FR" sz="2600" b="1" dirty="0"/>
              <a:t>Access control </a:t>
            </a:r>
            <a:r>
              <a:rPr lang="fr-FR" sz="2600" b="1" dirty="0" err="1"/>
              <a:t>origin</a:t>
            </a:r>
            <a:r>
              <a:rPr lang="fr-FR" sz="2600" dirty="0"/>
              <a:t>).</a:t>
            </a:r>
          </a:p>
          <a:p>
            <a:pPr marL="68580" indent="0">
              <a:buNone/>
            </a:pPr>
            <a:endParaRPr lang="fr-FR" sz="2600" dirty="0"/>
          </a:p>
          <a:p>
            <a:r>
              <a:rPr lang="fr-FR" sz="2600" dirty="0"/>
              <a:t>nous avons aussi essayer de nous connecter a partir de mysql1 de </a:t>
            </a:r>
            <a:r>
              <a:rPr lang="fr-FR" sz="2600" dirty="0" err="1"/>
              <a:t>dart</a:t>
            </a:r>
            <a:r>
              <a:rPr lang="fr-FR" sz="2600" dirty="0"/>
              <a:t> mais cela n’a pas marcher.</a:t>
            </a:r>
          </a:p>
          <a:p>
            <a:pPr marL="68580" indent="0">
              <a:buNone/>
            </a:pPr>
            <a:r>
              <a:rPr lang="fr-FR" sz="2600" dirty="0"/>
              <a:t>Nous avons passé le week-end a vouloir régler ces problèmes sans succès.</a:t>
            </a:r>
          </a:p>
          <a:p>
            <a:pPr marL="68580" indent="0">
              <a:buNone/>
            </a:pPr>
            <a:r>
              <a:rPr lang="fr-FR" sz="2600" dirty="0"/>
              <a:t>Nous avons découvert qu’on pouvais créer notre propre api dans </a:t>
            </a:r>
            <a:r>
              <a:rPr lang="fr-FR" sz="2600" dirty="0" err="1"/>
              <a:t>dolibarr</a:t>
            </a:r>
            <a:r>
              <a:rPr lang="fr-FR" sz="2600" dirty="0"/>
              <a:t>. Nous allons exploiter cela dans la prochaine semaine tout en essayant de démarrer la conception en locale d’abord puis en distant.</a:t>
            </a:r>
          </a:p>
          <a:p>
            <a:pPr marL="68580" indent="0">
              <a:buNone/>
            </a:pPr>
            <a:r>
              <a:rPr lang="fr-FR" sz="2600" dirty="0"/>
              <a:t> Nous voulons nous concentrer sur le </a:t>
            </a:r>
            <a:r>
              <a:rPr lang="fr-FR" sz="2600" dirty="0" err="1"/>
              <a:t>backèend</a:t>
            </a:r>
            <a:r>
              <a:rPr lang="fr-FR" sz="2600" dirty="0"/>
              <a:t> avec la connexion par API et directement sur la base de donnée  plutôt que sur le front–end.</a:t>
            </a:r>
          </a:p>
          <a:p>
            <a:pPr marL="68580" indent="0">
              <a:buNone/>
            </a:pPr>
            <a:endParaRPr lang="fr-FR" dirty="0"/>
          </a:p>
          <a:p>
            <a:pPr marL="68580" indent="0">
              <a:buNone/>
            </a:pP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678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544872-59AA-5BC0-0B7F-786C14F9B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1207" y="2271561"/>
            <a:ext cx="8825658" cy="1610669"/>
          </a:xfrm>
        </p:spPr>
        <p:txBody>
          <a:bodyPr/>
          <a:lstStyle/>
          <a:p>
            <a:r>
              <a:rPr lang="fr-FR" dirty="0"/>
              <a:t>Connexion par API</a:t>
            </a:r>
          </a:p>
        </p:txBody>
      </p:sp>
    </p:spTree>
    <p:extLst>
      <p:ext uri="{BB962C8B-B14F-4D97-AF65-F5344CB8AC3E}">
        <p14:creationId xmlns:p14="http://schemas.microsoft.com/office/powerpoint/2010/main" val="1127588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Connexion par API a dolibarr 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Dans configuration module application , nous recherchons API et on active le module api web service serveur rest . On entre dans le bouton paramètre du module pui</a:t>
            </a: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 on active le mode «  production». 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 premier lien nous permet d’accéder a l’api de manière identifier avec un login et un mot de passe  le second lien permet d’accéder a l’api sans être identifier .</a:t>
            </a:r>
          </a:p>
          <a:p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 Api nous permet de manipuler les données de dolibarr par un autre moyen que l’interface graphique .</a:t>
            </a:r>
          </a:p>
          <a:p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12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E227BB-EA1F-E26B-0CAF-C315B9CAF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0700" y="1993900"/>
            <a:ext cx="6464299" cy="4165600"/>
          </a:xfrm>
        </p:spPr>
      </p:pic>
    </p:spTree>
    <p:extLst>
      <p:ext uri="{BB962C8B-B14F-4D97-AF65-F5344CB8AC3E}">
        <p14:creationId xmlns:p14="http://schemas.microsoft.com/office/powerpoint/2010/main" val="82669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32D90A-0406-577C-358E-7362252AD6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5900" y="1866900"/>
            <a:ext cx="6781799" cy="4203700"/>
          </a:xfrm>
        </p:spPr>
      </p:pic>
    </p:spTree>
    <p:extLst>
      <p:ext uri="{BB962C8B-B14F-4D97-AF65-F5344CB8AC3E}">
        <p14:creationId xmlns:p14="http://schemas.microsoft.com/office/powerpoint/2010/main" val="259560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1A5FED-ABC3-5BE1-7214-A63095401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5350" y="1930400"/>
            <a:ext cx="7270849" cy="4267200"/>
          </a:xfrm>
        </p:spPr>
      </p:pic>
    </p:spTree>
    <p:extLst>
      <p:ext uri="{BB962C8B-B14F-4D97-AF65-F5344CB8AC3E}">
        <p14:creationId xmlns:p14="http://schemas.microsoft.com/office/powerpoint/2010/main" val="238510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61E71E9-4050-8464-13CE-F7D43DB34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4000" y="1917700"/>
            <a:ext cx="6959599" cy="4241800"/>
          </a:xfrm>
        </p:spPr>
      </p:pic>
    </p:spTree>
    <p:extLst>
      <p:ext uri="{BB962C8B-B14F-4D97-AF65-F5344CB8AC3E}">
        <p14:creationId xmlns:p14="http://schemas.microsoft.com/office/powerpoint/2010/main" val="115364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1B459C-32DC-1D13-EB1E-406E6A97D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6700" y="1828800"/>
            <a:ext cx="6705600" cy="4457700"/>
          </a:xfrm>
        </p:spPr>
      </p:pic>
    </p:spTree>
    <p:extLst>
      <p:ext uri="{BB962C8B-B14F-4D97-AF65-F5344CB8AC3E}">
        <p14:creationId xmlns:p14="http://schemas.microsoft.com/office/powerpoint/2010/main" val="3296816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BF801F4-2A97-477E-0F28-9B75FB9717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8500" y="1930400"/>
            <a:ext cx="8789145" cy="4165600"/>
          </a:xfrm>
        </p:spPr>
      </p:pic>
    </p:spTree>
    <p:extLst>
      <p:ext uri="{BB962C8B-B14F-4D97-AF65-F5344CB8AC3E}">
        <p14:creationId xmlns:p14="http://schemas.microsoft.com/office/powerpoint/2010/main" val="169884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Nous pouvons interagir de 4 manières possibles avec l’api 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-la méthode GET et la méthode POST (Lire des données avec GET et en créer avec POST)</a:t>
            </a:r>
          </a:p>
          <a:p>
            <a:pPr marL="6858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Modifier un élément avec put ou en supprimer avec delete 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Nous avons le champ dolapikey qui est une clé qui nous permet d’accéder a l’api sans l’étape de login</a:t>
            </a:r>
          </a:p>
          <a:p>
            <a:pPr marL="6858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Cette clé est définie par utilisateur et pour la créer on va dans accueil et utilisateur/groupe 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66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599851-31AC-7A13-4970-5B8911FB1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2800" y="2170664"/>
            <a:ext cx="8051799" cy="3836436"/>
          </a:xfrm>
        </p:spPr>
      </p:pic>
    </p:spTree>
    <p:extLst>
      <p:ext uri="{BB962C8B-B14F-4D97-AF65-F5344CB8AC3E}">
        <p14:creationId xmlns:p14="http://schemas.microsoft.com/office/powerpoint/2010/main" val="699502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544872-59AA-5BC0-0B7F-786C14F9B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1207" y="2271561"/>
            <a:ext cx="8825658" cy="1610669"/>
          </a:xfrm>
        </p:spPr>
        <p:txBody>
          <a:bodyPr/>
          <a:lstStyle/>
          <a:p>
            <a:r>
              <a:rPr lang="fr-FR" dirty="0"/>
              <a:t>Installation de flutter</a:t>
            </a:r>
          </a:p>
        </p:txBody>
      </p:sp>
    </p:spTree>
    <p:extLst>
      <p:ext uri="{BB962C8B-B14F-4D97-AF65-F5344CB8AC3E}">
        <p14:creationId xmlns:p14="http://schemas.microsoft.com/office/powerpoint/2010/main" val="897199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Connexion avec cl</a:t>
            </a:r>
            <a:r>
              <a:rPr lang="fr-FR" dirty="0"/>
              <a:t>é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5B5A5C-36B2-D1E0-31B9-0C0B8E9135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820" y="2324100"/>
            <a:ext cx="6679310" cy="3508375"/>
          </a:xfrm>
        </p:spPr>
      </p:pic>
    </p:spTree>
    <p:extLst>
      <p:ext uri="{BB962C8B-B14F-4D97-AF65-F5344CB8AC3E}">
        <p14:creationId xmlns:p14="http://schemas.microsoft.com/office/powerpoint/2010/main" val="112135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DCCFE2-F0F5-803E-8697-D08ACE8F9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379" y="785617"/>
            <a:ext cx="9366325" cy="1143000"/>
          </a:xfrm>
        </p:spPr>
        <p:txBody>
          <a:bodyPr>
            <a:normAutofit fontScale="90000"/>
          </a:bodyPr>
          <a:lstStyle/>
          <a:p>
            <a:r>
              <a:rPr lang="fr-FR" dirty="0"/>
              <a:t>RESUME DE LA SEMAINE DU 5 FEVRIER  AU 12 FEVRIER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8BAAF6-B563-AB0C-0150-5F97D6A8C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0511" y="2337099"/>
            <a:ext cx="9390977" cy="3508977"/>
          </a:xfrm>
        </p:spPr>
        <p:txBody>
          <a:bodyPr>
            <a:normAutofit/>
          </a:bodyPr>
          <a:lstStyle/>
          <a:p>
            <a:endParaRPr lang="fr-FR" dirty="0"/>
          </a:p>
          <a:p>
            <a:pPr marL="6858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1A93B5E-1118-3F90-0FB2-56A003271383}"/>
              </a:ext>
            </a:extLst>
          </p:cNvPr>
          <p:cNvSpPr txBox="1"/>
          <p:nvPr/>
        </p:nvSpPr>
        <p:spPr>
          <a:xfrm>
            <a:off x="1008529" y="1250092"/>
            <a:ext cx="10313895" cy="590931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/>
              <a:t>Avec l’aide de Postman notre problème d’API a pu être régler nous avons même pu ajouter un utilisateur avec  une URL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/>
              <a:t>Nous avons pu réaliser la page login et la page d’</a:t>
            </a:r>
            <a:r>
              <a:rPr lang="fr-FR" sz="2800" dirty="0" err="1"/>
              <a:t>acceuil</a:t>
            </a:r>
            <a:r>
              <a:rPr lang="fr-FR" sz="2800" dirty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/>
              <a:t>Connecter nos utilisateurs à notre  dolibarr grâce à l’api et l’extensions http de flutter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/>
              <a:t>Commencer le module de gestion des produits pour l’utilisateur(le back n’est pas encore fait)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8537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3CF305D-D635-F962-D845-634D476712B9}"/>
              </a:ext>
            </a:extLst>
          </p:cNvPr>
          <p:cNvSpPr txBox="1">
            <a:spLocks/>
          </p:cNvSpPr>
          <p:nvPr/>
        </p:nvSpPr>
        <p:spPr>
          <a:xfrm>
            <a:off x="1013441" y="1609875"/>
            <a:ext cx="8825658" cy="26776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Réalisation Page Accueil et de la page Login</a:t>
            </a:r>
          </a:p>
        </p:txBody>
      </p:sp>
    </p:spTree>
    <p:extLst>
      <p:ext uri="{BB962C8B-B14F-4D97-AF65-F5344CB8AC3E}">
        <p14:creationId xmlns:p14="http://schemas.microsoft.com/office/powerpoint/2010/main" val="32812324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4D66B3A8-88A0-A60F-ECD2-A9C80B2DD23E}"/>
              </a:ext>
            </a:extLst>
          </p:cNvPr>
          <p:cNvSpPr txBox="1">
            <a:spLocks/>
          </p:cNvSpPr>
          <p:nvPr/>
        </p:nvSpPr>
        <p:spPr>
          <a:xfrm>
            <a:off x="5781146" y="1447800"/>
            <a:ext cx="5190066" cy="4572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Lorsque l’on ouvre l’application, cette page d’accueil s’affiche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L’utilisateur clique sur le bouton </a:t>
            </a:r>
            <a:r>
              <a:rPr lang="fr-FR" sz="3200" b="1" dirty="0" err="1"/>
              <a:t>Sign</a:t>
            </a:r>
            <a:r>
              <a:rPr lang="fr-FR" sz="3200" b="1" dirty="0"/>
              <a:t> in </a:t>
            </a:r>
            <a:r>
              <a:rPr lang="fr-FR" sz="3200" dirty="0"/>
              <a:t>pour </a:t>
            </a:r>
            <a:r>
              <a:rPr lang="fr-FR" sz="3200" b="1" dirty="0"/>
              <a:t>se connecter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09F2397-7EA8-B815-EDCF-6269443DE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74" y="511628"/>
            <a:ext cx="2561594" cy="58347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833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51E9BFE1-A522-4708-F9E3-DE205CAEB9A3}"/>
              </a:ext>
            </a:extLst>
          </p:cNvPr>
          <p:cNvSpPr txBox="1">
            <a:spLocks/>
          </p:cNvSpPr>
          <p:nvPr/>
        </p:nvSpPr>
        <p:spPr>
          <a:xfrm>
            <a:off x="5663757" y="1140937"/>
            <a:ext cx="5421086" cy="53448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 dirty="0"/>
              <a:t>Cette page s’affiche pour permettre à l’utilisateur de renseigné ses identifiants</a:t>
            </a:r>
          </a:p>
          <a:p>
            <a:r>
              <a:rPr lang="fr-FR" sz="2800" dirty="0"/>
              <a:t>Pourquoi il n’y pas de bouton de soumission </a:t>
            </a:r>
            <a:r>
              <a:rPr lang="fr-FR" sz="2800" dirty="0">
                <a:latin typeface="Algerian" panose="04020705040A02060702" pitchFamily="82" charset="0"/>
              </a:rPr>
              <a:t>? </a:t>
            </a:r>
            <a:r>
              <a:rPr lang="fr-FR" sz="2800" b="1" dirty="0">
                <a:latin typeface="+mj-lt"/>
              </a:rPr>
              <a:t>Bonne question</a:t>
            </a:r>
            <a:endParaRPr lang="fr-FR" sz="2800" b="1" dirty="0">
              <a:latin typeface="Algerian" panose="04020705040A02060702" pitchFamily="82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0596AE-E163-A22C-388B-C9DC8669E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57" y="549124"/>
            <a:ext cx="2528671" cy="5759752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D77D7709-4D84-4338-C6DC-2435179F6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2523" y="3606265"/>
            <a:ext cx="16764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34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E9110658-AB43-9CF3-661A-D8CDBE504338}"/>
              </a:ext>
            </a:extLst>
          </p:cNvPr>
          <p:cNvSpPr txBox="1">
            <a:spLocks/>
          </p:cNvSpPr>
          <p:nvPr/>
        </p:nvSpPr>
        <p:spPr>
          <a:xfrm>
            <a:off x="6096000" y="1506992"/>
            <a:ext cx="5190066" cy="4572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 dirty="0"/>
              <a:t>Le </a:t>
            </a:r>
            <a:r>
              <a:rPr lang="fr-FR" sz="2800" b="1" dirty="0"/>
              <a:t>bouton de soumission </a:t>
            </a:r>
            <a:r>
              <a:rPr lang="fr-FR" sz="2800" dirty="0"/>
              <a:t>apparais quand l’utilisateur </a:t>
            </a:r>
            <a:r>
              <a:rPr lang="fr-FR" sz="2800" b="1" dirty="0"/>
              <a:t>commence à renseigné son login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4D8B65D-985B-17DC-99CC-763AA2352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843" y="586317"/>
            <a:ext cx="2496014" cy="56853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4E8FBF54-331B-270A-9966-51EE18B9D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700" y="3020779"/>
            <a:ext cx="2730954" cy="2730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08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3CF305D-D635-F962-D845-634D476712B9}"/>
              </a:ext>
            </a:extLst>
          </p:cNvPr>
          <p:cNvSpPr txBox="1">
            <a:spLocks/>
          </p:cNvSpPr>
          <p:nvPr/>
        </p:nvSpPr>
        <p:spPr>
          <a:xfrm>
            <a:off x="1013441" y="1609875"/>
            <a:ext cx="8825658" cy="26776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Réalisation de la gestion des sessions</a:t>
            </a:r>
          </a:p>
        </p:txBody>
      </p:sp>
    </p:spTree>
    <p:extLst>
      <p:ext uri="{BB962C8B-B14F-4D97-AF65-F5344CB8AC3E}">
        <p14:creationId xmlns:p14="http://schemas.microsoft.com/office/powerpoint/2010/main" val="5913389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5F8067C-89DE-255D-FFB2-4C818BABB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200" y="656837"/>
            <a:ext cx="3431999" cy="590532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95EB826-80F7-80C1-7EFB-3D062FA9988A}"/>
              </a:ext>
            </a:extLst>
          </p:cNvPr>
          <p:cNvSpPr txBox="1"/>
          <p:nvPr/>
        </p:nvSpPr>
        <p:spPr>
          <a:xfrm>
            <a:off x="6199094" y="3413784"/>
            <a:ext cx="4395706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Nous avons pu </a:t>
            </a:r>
            <a:r>
              <a:rPr lang="fr-FR" dirty="0" err="1"/>
              <a:t>gerer</a:t>
            </a:r>
            <a:r>
              <a:rPr lang="fr-FR" dirty="0"/>
              <a:t> les sessions </a:t>
            </a:r>
            <a:r>
              <a:rPr lang="fr-FR" dirty="0" err="1"/>
              <a:t>grace</a:t>
            </a:r>
            <a:r>
              <a:rPr lang="fr-FR" dirty="0"/>
              <a:t> à </a:t>
            </a:r>
            <a:r>
              <a:rPr lang="fr-FR" dirty="0" err="1"/>
              <a:t>flutter_Session_manager</a:t>
            </a:r>
            <a:r>
              <a:rPr lang="fr-FR" dirty="0"/>
              <a:t> </a:t>
            </a:r>
          </a:p>
          <a:p>
            <a:r>
              <a:rPr lang="fr-FR" dirty="0"/>
              <a:t>On a pu </a:t>
            </a:r>
            <a:r>
              <a:rPr lang="fr-FR" dirty="0" err="1"/>
              <a:t>recuperer</a:t>
            </a:r>
            <a:r>
              <a:rPr lang="fr-FR" dirty="0"/>
              <a:t> le </a:t>
            </a:r>
            <a:r>
              <a:rPr lang="fr-FR" dirty="0" err="1"/>
              <a:t>token</a:t>
            </a:r>
            <a:r>
              <a:rPr lang="fr-FR" dirty="0"/>
              <a:t> de connexion.</a:t>
            </a:r>
          </a:p>
        </p:txBody>
      </p:sp>
    </p:spTree>
    <p:extLst>
      <p:ext uri="{BB962C8B-B14F-4D97-AF65-F5344CB8AC3E}">
        <p14:creationId xmlns:p14="http://schemas.microsoft.com/office/powerpoint/2010/main" val="312484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3CF305D-D635-F962-D845-634D476712B9}"/>
              </a:ext>
            </a:extLst>
          </p:cNvPr>
          <p:cNvSpPr txBox="1">
            <a:spLocks/>
          </p:cNvSpPr>
          <p:nvPr/>
        </p:nvSpPr>
        <p:spPr>
          <a:xfrm>
            <a:off x="1013441" y="1609875"/>
            <a:ext cx="8825658" cy="26776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Réalisation du Dashboard de notre application</a:t>
            </a:r>
          </a:p>
        </p:txBody>
      </p:sp>
    </p:spTree>
    <p:extLst>
      <p:ext uri="{BB962C8B-B14F-4D97-AF65-F5344CB8AC3E}">
        <p14:creationId xmlns:p14="http://schemas.microsoft.com/office/powerpoint/2010/main" val="30880319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D350BFD-95DA-F4DB-6C59-076359616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290" y="505326"/>
            <a:ext cx="2767568" cy="5847347"/>
          </a:xfrm>
          <a:prstGeom prst="rect">
            <a:avLst/>
          </a:prstGeo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C3A5D80E-09F1-5C01-8B9E-2FECD6DC8A1E}"/>
              </a:ext>
            </a:extLst>
          </p:cNvPr>
          <p:cNvSpPr txBox="1">
            <a:spLocks/>
          </p:cNvSpPr>
          <p:nvPr/>
        </p:nvSpPr>
        <p:spPr>
          <a:xfrm>
            <a:off x="5781146" y="1447800"/>
            <a:ext cx="5190066" cy="4572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Ceci est la page d’accueil de notre application lorsque l’utilisateur se connecte</a:t>
            </a:r>
            <a:endParaRPr lang="fr-FR" sz="3200" b="1" dirty="0"/>
          </a:p>
        </p:txBody>
      </p:sp>
    </p:spTree>
    <p:extLst>
      <p:ext uri="{BB962C8B-B14F-4D97-AF65-F5344CB8AC3E}">
        <p14:creationId xmlns:p14="http://schemas.microsoft.com/office/powerpoint/2010/main" val="34677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E028A9-78DA-9021-216A-05C92E4CF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Installation d’Android Studio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318B75-E4FE-E67A-E4C1-DE363C5C3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8240" y="2810328"/>
            <a:ext cx="8825659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800" dirty="0">
                <a:solidFill>
                  <a:srgbClr val="1C1D1F"/>
                </a:solidFill>
                <a:latin typeface="udemy sans"/>
              </a:rPr>
              <a:t>C</a:t>
            </a:r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e sera l'IDE que nous allons utiliser durant notre projet. Bien évidemment, rien ne vous interdit d'utiliser un autre éditeur, mais l'installation de ce dernier est obligatoire pour pouvoir lancer Flutter</a:t>
            </a:r>
          </a:p>
          <a:p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Allez donc sur votre navigateur préféré et tapez Android Studio. Vous arriverez sur </a:t>
            </a:r>
            <a:r>
              <a:rPr lang="fr-FR" sz="2800" b="0" i="0" dirty="0" err="1">
                <a:solidFill>
                  <a:srgbClr val="1C1D1F"/>
                </a:solidFill>
                <a:effectLst/>
                <a:latin typeface="udemy sans"/>
              </a:rPr>
              <a:t>developper</a:t>
            </a:r>
            <a:r>
              <a:rPr lang="fr-FR" sz="2800" b="0" i="0" dirty="0">
                <a:solidFill>
                  <a:srgbClr val="1C1D1F"/>
                </a:solidFill>
                <a:effectLst/>
                <a:latin typeface="udemy sans"/>
              </a:rPr>
              <a:t> Android com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35245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6FFBDD08-9E86-FE3F-20E1-61741BE40A0E}"/>
              </a:ext>
            </a:extLst>
          </p:cNvPr>
          <p:cNvSpPr txBox="1">
            <a:spLocks/>
          </p:cNvSpPr>
          <p:nvPr/>
        </p:nvSpPr>
        <p:spPr>
          <a:xfrm>
            <a:off x="5781146" y="1447800"/>
            <a:ext cx="5190066" cy="4572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b="1" dirty="0"/>
              <a:t>Cette pop up s’affiche lorsque l’utilisateur appuie sur la barre du menu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14C8E56-DF8B-162E-C14E-6CE8A1AA5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577" y="656838"/>
            <a:ext cx="2838846" cy="55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08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3CF305D-D635-F962-D845-634D476712B9}"/>
              </a:ext>
            </a:extLst>
          </p:cNvPr>
          <p:cNvSpPr txBox="1">
            <a:spLocks/>
          </p:cNvSpPr>
          <p:nvPr/>
        </p:nvSpPr>
        <p:spPr>
          <a:xfrm>
            <a:off x="1013441" y="1609875"/>
            <a:ext cx="8825658" cy="26776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Réalisation du module: Gestion des produits(Début)</a:t>
            </a:r>
          </a:p>
        </p:txBody>
      </p:sp>
    </p:spTree>
    <p:extLst>
      <p:ext uri="{BB962C8B-B14F-4D97-AF65-F5344CB8AC3E}">
        <p14:creationId xmlns:p14="http://schemas.microsoft.com/office/powerpoint/2010/main" val="33054319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FC591E3-588E-26CB-24C4-6754F4BB5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290" y="505326"/>
            <a:ext cx="2767568" cy="5847347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7CFB0E-D968-970E-4678-E0016567E3A8}"/>
              </a:ext>
            </a:extLst>
          </p:cNvPr>
          <p:cNvSpPr txBox="1">
            <a:spLocks/>
          </p:cNvSpPr>
          <p:nvPr/>
        </p:nvSpPr>
        <p:spPr>
          <a:xfrm>
            <a:off x="5781146" y="1447800"/>
            <a:ext cx="5190066" cy="4572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En appuyant sur le module </a:t>
            </a:r>
            <a:r>
              <a:rPr lang="fr-FR" sz="3200" b="1" dirty="0"/>
              <a:t>produit</a:t>
            </a:r>
            <a:r>
              <a:rPr lang="fr-FR" sz="3200" dirty="0"/>
              <a:t>, l’utilisateur sera redirigé vers la page des produits: comme indiquer dans le slide suivant.</a:t>
            </a:r>
            <a:endParaRPr lang="fr-FR" sz="3200" b="1" dirty="0"/>
          </a:p>
        </p:txBody>
      </p:sp>
    </p:spTree>
    <p:extLst>
      <p:ext uri="{BB962C8B-B14F-4D97-AF65-F5344CB8AC3E}">
        <p14:creationId xmlns:p14="http://schemas.microsoft.com/office/powerpoint/2010/main" val="138630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B5D82F1-804A-DB2D-65B0-865255A83347}"/>
              </a:ext>
            </a:extLst>
          </p:cNvPr>
          <p:cNvSpPr>
            <a:spLocks noGrp="1"/>
          </p:cNvSpPr>
          <p:nvPr/>
        </p:nvSpPr>
        <p:spPr>
          <a:xfrm>
            <a:off x="1412837" y="381702"/>
            <a:ext cx="93663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Page de nos produits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03A775-49D4-819C-A105-533E0AF58764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271" y="2024648"/>
            <a:ext cx="6229456" cy="350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445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B4F441D-A538-B42F-5FA9-0E3C375A98E0}"/>
              </a:ext>
            </a:extLst>
          </p:cNvPr>
          <p:cNvSpPr>
            <a:spLocks noGrp="1"/>
          </p:cNvSpPr>
          <p:nvPr/>
        </p:nvSpPr>
        <p:spPr>
          <a:xfrm>
            <a:off x="1682344" y="757087"/>
            <a:ext cx="93663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Enregistrement de quelques produits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8E5EA2-E4C7-3CD5-5C9A-6B92E62A1A0D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680" y="2284529"/>
            <a:ext cx="6208640" cy="350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10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61DE833-8C1C-8997-44A5-896BAF6999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87"/>
          <a:stretch/>
        </p:blipFill>
        <p:spPr>
          <a:xfrm>
            <a:off x="544285" y="500514"/>
            <a:ext cx="11103429" cy="570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205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985D34-DCAA-66FB-7AA1-76AC96ABB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Installation d’Android Studio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43CE4C-D865-FD4C-45F7-7060B7302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" y="2603500"/>
            <a:ext cx="10866921" cy="3416300"/>
          </a:xfrm>
        </p:spPr>
        <p:txBody>
          <a:bodyPr>
            <a:normAutofit fontScale="92500"/>
          </a:bodyPr>
          <a:lstStyle/>
          <a:p>
            <a:pPr algn="l"/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cliquez sur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download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 et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installez le</a:t>
            </a:r>
          </a:p>
          <a:p>
            <a:pPr algn="l"/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Suivez pas à pas les étapes d'installation. C'est tout simple, il suffit de suivre les étapes de l'installateur.</a:t>
            </a:r>
          </a:p>
          <a:p>
            <a:pPr algn="l"/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Une fois Android Studio installé,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lancez le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.</a:t>
            </a:r>
          </a:p>
          <a:p>
            <a:pPr algn="l"/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Comparé à l'image ci-dessous,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l'option </a:t>
            </a:r>
            <a:r>
              <a:rPr lang="fr-FR" sz="2400" b="1" i="0" dirty="0" err="1">
                <a:solidFill>
                  <a:srgbClr val="1C1D1F"/>
                </a:solidFill>
                <a:effectLst/>
                <a:latin typeface="udemy sans"/>
              </a:rPr>
              <a:t>Create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 New Flutter Project ne devrait pas y figurer.</a:t>
            </a:r>
          </a:p>
          <a:p>
            <a:pPr algn="l"/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Comme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Flutter n'est pas configuré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, nous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devrons installer les extensions flutter et Dart.</a:t>
            </a:r>
          </a:p>
          <a:p>
            <a:pPr algn="l"/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Lancez donc Android Studio et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allez dans préférences 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comme indiqué sur l'image:</a:t>
            </a:r>
          </a:p>
        </p:txBody>
      </p:sp>
    </p:spTree>
    <p:extLst>
      <p:ext uri="{BB962C8B-B14F-4D97-AF65-F5344CB8AC3E}">
        <p14:creationId xmlns:p14="http://schemas.microsoft.com/office/powerpoint/2010/main" val="109257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C588768-BFC7-7BA4-9EC8-42470EAC1B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07" b="8210"/>
          <a:stretch/>
        </p:blipFill>
        <p:spPr>
          <a:xfrm>
            <a:off x="2161573" y="377791"/>
            <a:ext cx="7021830" cy="610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450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DC12F358-839B-77D5-5481-F63805C67689}"/>
              </a:ext>
            </a:extLst>
          </p:cNvPr>
          <p:cNvSpPr txBox="1"/>
          <p:nvPr/>
        </p:nvSpPr>
        <p:spPr>
          <a:xfrm>
            <a:off x="825365" y="111036"/>
            <a:ext cx="9839425" cy="897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fr-FR" sz="2200" dirty="0">
                <a:solidFill>
                  <a:srgbClr val="1C1D1F"/>
                </a:solidFill>
                <a:latin typeface="udemy sans"/>
              </a:rPr>
              <a:t>Puis allez dans </a:t>
            </a:r>
            <a:r>
              <a:rPr lang="fr-FR" sz="2200" b="1" dirty="0">
                <a:solidFill>
                  <a:srgbClr val="1C1D1F"/>
                </a:solidFill>
                <a:latin typeface="udemy sans"/>
              </a:rPr>
              <a:t>plugins</a:t>
            </a:r>
            <a:r>
              <a:rPr lang="fr-FR" sz="2200" dirty="0">
                <a:solidFill>
                  <a:srgbClr val="1C1D1F"/>
                </a:solidFill>
                <a:latin typeface="udemy sans"/>
              </a:rPr>
              <a:t>, </a:t>
            </a:r>
            <a:r>
              <a:rPr lang="fr-FR" sz="2200" b="1" dirty="0">
                <a:solidFill>
                  <a:srgbClr val="1C1D1F"/>
                </a:solidFill>
                <a:latin typeface="udemy sans"/>
              </a:rPr>
              <a:t>marketplace</a:t>
            </a:r>
            <a:r>
              <a:rPr lang="fr-FR" sz="2200" dirty="0">
                <a:solidFill>
                  <a:srgbClr val="1C1D1F"/>
                </a:solidFill>
                <a:latin typeface="udemy sans"/>
              </a:rPr>
              <a:t> et </a:t>
            </a:r>
            <a:r>
              <a:rPr lang="fr-FR" sz="2200" b="1" dirty="0">
                <a:solidFill>
                  <a:srgbClr val="1C1D1F"/>
                </a:solidFill>
                <a:latin typeface="udemy sans"/>
              </a:rPr>
              <a:t>installez flutter puis Dart.</a:t>
            </a: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fr-FR" sz="2200" dirty="0">
                <a:solidFill>
                  <a:srgbClr val="1C1D1F"/>
                </a:solidFill>
                <a:latin typeface="udemy sans"/>
              </a:rPr>
              <a:t>Redémarrez Android Studio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373CBCD-B916-9F99-F73B-BFE363BF59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32"/>
          <a:stretch/>
        </p:blipFill>
        <p:spPr>
          <a:xfrm>
            <a:off x="1533198" y="1058640"/>
            <a:ext cx="8120941" cy="568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858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12E29C-B189-AE12-761A-ECF1B22D8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3036637"/>
            <a:ext cx="9480962" cy="3416300"/>
          </a:xfrm>
        </p:spPr>
        <p:txBody>
          <a:bodyPr/>
          <a:lstStyle/>
          <a:p>
            <a:pPr algn="l"/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Sur l'écran d'accueil, le </a:t>
            </a:r>
            <a:r>
              <a:rPr lang="fr-FR" sz="2400" b="1" i="0" dirty="0" err="1">
                <a:solidFill>
                  <a:srgbClr val="1C1D1F"/>
                </a:solidFill>
                <a:effectLst/>
                <a:latin typeface="udemy sans"/>
              </a:rPr>
              <a:t>Create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 a new flutter 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projet </a:t>
            </a:r>
            <a:r>
              <a:rPr lang="fr-FR" sz="2400" b="1" i="0" dirty="0">
                <a:solidFill>
                  <a:srgbClr val="1C1D1F"/>
                </a:solidFill>
                <a:effectLst/>
                <a:latin typeface="udemy sans"/>
              </a:rPr>
              <a:t>devrait apparaitre</a:t>
            </a:r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.</a:t>
            </a:r>
          </a:p>
          <a:p>
            <a:pPr algn="l"/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Créons donc un nouveau projet, classique et pas flutter, nous le ferons plus tard. Peu importe les settings, cette création nous servira uniquement à accéder aux émulateurs.</a:t>
            </a:r>
          </a:p>
          <a:p>
            <a:pPr algn="l"/>
            <a:r>
              <a:rPr lang="fr-FR" sz="2400" b="0" i="0" dirty="0">
                <a:solidFill>
                  <a:srgbClr val="1C1D1F"/>
                </a:solidFill>
                <a:effectLst/>
                <a:latin typeface="udemy sans"/>
              </a:rPr>
              <a:t>Pour ceci, allons sur le AVD manager: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069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duct overview presentation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siness product overview presentation.potx" id="{B28DC015-93EB-44B4-96D3-A8389FA731F7}" vid="{002F0659-0D88-4125-B907-A96737D600EC}"/>
    </a:ext>
  </a:extLst>
</a:theme>
</file>

<file path=ppt/theme/theme2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product overview presentation</Template>
  <TotalTime>246</TotalTime>
  <Words>1177</Words>
  <Application>Microsoft Office PowerPoint</Application>
  <PresentationFormat>Grand écran</PresentationFormat>
  <Paragraphs>98</Paragraphs>
  <Slides>44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44</vt:i4>
      </vt:variant>
    </vt:vector>
  </HeadingPairs>
  <TitlesOfParts>
    <vt:vector size="52" baseType="lpstr">
      <vt:lpstr>Algerian</vt:lpstr>
      <vt:lpstr>Arial</vt:lpstr>
      <vt:lpstr>Calibri</vt:lpstr>
      <vt:lpstr>Century Gothic</vt:lpstr>
      <vt:lpstr>udemy sans</vt:lpstr>
      <vt:lpstr>Wingdings 2</vt:lpstr>
      <vt:lpstr>Wingdings 3</vt:lpstr>
      <vt:lpstr>Product overview presentation</vt:lpstr>
      <vt:lpstr>Client pour Dolibarr Mobile</vt:lpstr>
      <vt:lpstr>RESUME DE LA SEMAINE DU 30 JANVIER  AU 5 FEVRIER</vt:lpstr>
      <vt:lpstr>Installation de flutter</vt:lpstr>
      <vt:lpstr>Installation d’Android Studio</vt:lpstr>
      <vt:lpstr>Présentation PowerPoint</vt:lpstr>
      <vt:lpstr>Installation d’Android Studio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Ajout de Flutter</vt:lpstr>
      <vt:lpstr>Présentation PowerPoint</vt:lpstr>
      <vt:lpstr>Téléchargement de Flutter</vt:lpstr>
      <vt:lpstr>Mise à jour du chemin PATH (Windows)</vt:lpstr>
      <vt:lpstr>HEBERGEMENT DU SITE  DOLIBARR</vt:lpstr>
      <vt:lpstr>Présentation PowerPoint</vt:lpstr>
      <vt:lpstr>Présentation PowerPoint</vt:lpstr>
      <vt:lpstr>Connexion par API</vt:lpstr>
      <vt:lpstr>Connexion par API a dolibarr :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Connexion avec clé</vt:lpstr>
      <vt:lpstr>RESUME DE LA SEMAINE DU 5 FEVRIER  AU 12 FEVRIER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Name</dc:title>
  <dc:creator>aminata DEME</dc:creator>
  <cp:lastModifiedBy>lenovo</cp:lastModifiedBy>
  <cp:revision>13</cp:revision>
  <dcterms:created xsi:type="dcterms:W3CDTF">2023-02-04T23:38:40Z</dcterms:created>
  <dcterms:modified xsi:type="dcterms:W3CDTF">2023-02-12T23:04:23Z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